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embeddings/oleObject2.bin" ContentType="application/vnd.openxmlformats-officedocument.oleObject"/>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Default Extension="jpeg" ContentType="image/jpeg"/>
  <Override PartName="/ppt/activeX/activeX1.xml" ContentType="application/vnd.ms-office.activeX+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embeddings/oleObject7.bin" ContentType="application/vnd.openxmlformats-officedocument.oleObject"/>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embeddings/oleObject3.bin" ContentType="application/vnd.openxmlformats-officedocument.oleObject"/>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52"/>
  </p:notesMasterIdLst>
  <p:handoutMasterIdLst>
    <p:handoutMasterId r:id="rId253"/>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307" r:id="rId55"/>
    <p:sldId id="327" r:id="rId56"/>
    <p:sldId id="309" r:id="rId57"/>
    <p:sldId id="323" r:id="rId58"/>
    <p:sldId id="324" r:id="rId59"/>
    <p:sldId id="325" r:id="rId60"/>
    <p:sldId id="326" r:id="rId61"/>
    <p:sldId id="335" r:id="rId62"/>
    <p:sldId id="351" r:id="rId63"/>
    <p:sldId id="352" r:id="rId64"/>
    <p:sldId id="411" r:id="rId65"/>
    <p:sldId id="406" r:id="rId66"/>
    <p:sldId id="407" r:id="rId67"/>
    <p:sldId id="365" r:id="rId68"/>
    <p:sldId id="364" r:id="rId69"/>
    <p:sldId id="366" r:id="rId70"/>
    <p:sldId id="346" r:id="rId71"/>
    <p:sldId id="392" r:id="rId72"/>
    <p:sldId id="301" r:id="rId73"/>
    <p:sldId id="336" r:id="rId74"/>
    <p:sldId id="353" r:id="rId75"/>
    <p:sldId id="354" r:id="rId76"/>
    <p:sldId id="355" r:id="rId77"/>
    <p:sldId id="356" r:id="rId78"/>
    <p:sldId id="357" r:id="rId79"/>
    <p:sldId id="358" r:id="rId80"/>
    <p:sldId id="359" r:id="rId81"/>
    <p:sldId id="360" r:id="rId82"/>
    <p:sldId id="370" r:id="rId83"/>
    <p:sldId id="363" r:id="rId84"/>
    <p:sldId id="367" r:id="rId85"/>
    <p:sldId id="368" r:id="rId86"/>
    <p:sldId id="371" r:id="rId87"/>
    <p:sldId id="372" r:id="rId88"/>
    <p:sldId id="374" r:id="rId89"/>
    <p:sldId id="373" r:id="rId90"/>
    <p:sldId id="375" r:id="rId91"/>
    <p:sldId id="384" r:id="rId92"/>
    <p:sldId id="316" r:id="rId93"/>
    <p:sldId id="306" r:id="rId94"/>
    <p:sldId id="313" r:id="rId95"/>
    <p:sldId id="314" r:id="rId96"/>
    <p:sldId id="376" r:id="rId97"/>
    <p:sldId id="305" r:id="rId98"/>
    <p:sldId id="343" r:id="rId99"/>
    <p:sldId id="347" r:id="rId100"/>
    <p:sldId id="467" r:id="rId101"/>
    <p:sldId id="369" r:id="rId102"/>
    <p:sldId id="348" r:id="rId103"/>
    <p:sldId id="349" r:id="rId104"/>
    <p:sldId id="317" r:id="rId105"/>
    <p:sldId id="408" r:id="rId106"/>
    <p:sldId id="318" r:id="rId107"/>
    <p:sldId id="319" r:id="rId108"/>
    <p:sldId id="412" r:id="rId109"/>
    <p:sldId id="415" r:id="rId110"/>
    <p:sldId id="385" r:id="rId111"/>
    <p:sldId id="391" r:id="rId112"/>
    <p:sldId id="321" r:id="rId113"/>
    <p:sldId id="322" r:id="rId114"/>
    <p:sldId id="377" r:id="rId115"/>
    <p:sldId id="378" r:id="rId116"/>
    <p:sldId id="460" r:id="rId117"/>
    <p:sldId id="459" r:id="rId118"/>
    <p:sldId id="461" r:id="rId119"/>
    <p:sldId id="463" r:id="rId120"/>
    <p:sldId id="464" r:id="rId121"/>
    <p:sldId id="455" r:id="rId122"/>
    <p:sldId id="456" r:id="rId123"/>
    <p:sldId id="501" r:id="rId124"/>
    <p:sldId id="502" r:id="rId125"/>
    <p:sldId id="504" r:id="rId126"/>
    <p:sldId id="503" r:id="rId127"/>
    <p:sldId id="505" r:id="rId128"/>
    <p:sldId id="508" r:id="rId129"/>
    <p:sldId id="510" r:id="rId130"/>
    <p:sldId id="511" r:id="rId131"/>
    <p:sldId id="509" r:id="rId132"/>
    <p:sldId id="457" r:id="rId133"/>
    <p:sldId id="466" r:id="rId134"/>
    <p:sldId id="458" r:id="rId135"/>
    <p:sldId id="328" r:id="rId136"/>
    <p:sldId id="289" r:id="rId137"/>
    <p:sldId id="291" r:id="rId138"/>
    <p:sldId id="292" r:id="rId139"/>
    <p:sldId id="383" r:id="rId140"/>
    <p:sldId id="493" r:id="rId141"/>
    <p:sldId id="494" r:id="rId142"/>
    <p:sldId id="495" r:id="rId143"/>
    <p:sldId id="496" r:id="rId144"/>
    <p:sldId id="293" r:id="rId145"/>
    <p:sldId id="294" r:id="rId146"/>
    <p:sldId id="295" r:id="rId147"/>
    <p:sldId id="296" r:id="rId148"/>
    <p:sldId id="338" r:id="rId149"/>
    <p:sldId id="339" r:id="rId150"/>
    <p:sldId id="340" r:id="rId151"/>
    <p:sldId id="379" r:id="rId152"/>
    <p:sldId id="341" r:id="rId153"/>
    <p:sldId id="380" r:id="rId154"/>
    <p:sldId id="413" r:id="rId155"/>
    <p:sldId id="414" r:id="rId156"/>
    <p:sldId id="416" r:id="rId157"/>
    <p:sldId id="418" r:id="rId158"/>
    <p:sldId id="417" r:id="rId159"/>
    <p:sldId id="420" r:id="rId160"/>
    <p:sldId id="421" r:id="rId161"/>
    <p:sldId id="422" r:id="rId162"/>
    <p:sldId id="423" r:id="rId163"/>
    <p:sldId id="419" r:id="rId164"/>
    <p:sldId id="435" r:id="rId165"/>
    <p:sldId id="436" r:id="rId166"/>
    <p:sldId id="438" r:id="rId167"/>
    <p:sldId id="439" r:id="rId168"/>
    <p:sldId id="437" r:id="rId169"/>
    <p:sldId id="430" r:id="rId170"/>
    <p:sldId id="425" r:id="rId171"/>
    <p:sldId id="426" r:id="rId172"/>
    <p:sldId id="427" r:id="rId173"/>
    <p:sldId id="428" r:id="rId174"/>
    <p:sldId id="424" r:id="rId175"/>
    <p:sldId id="431" r:id="rId176"/>
    <p:sldId id="450" r:id="rId177"/>
    <p:sldId id="451" r:id="rId178"/>
    <p:sldId id="452" r:id="rId179"/>
    <p:sldId id="454" r:id="rId180"/>
    <p:sldId id="512" r:id="rId181"/>
    <p:sldId id="513" r:id="rId182"/>
    <p:sldId id="514" r:id="rId183"/>
    <p:sldId id="453" r:id="rId184"/>
    <p:sldId id="462" r:id="rId185"/>
    <p:sldId id="382" r:id="rId186"/>
    <p:sldId id="381" r:id="rId187"/>
    <p:sldId id="429" r:id="rId188"/>
    <p:sldId id="432" r:id="rId189"/>
    <p:sldId id="433" r:id="rId190"/>
    <p:sldId id="434" r:id="rId191"/>
    <p:sldId id="448" r:id="rId192"/>
    <p:sldId id="444" r:id="rId193"/>
    <p:sldId id="449" r:id="rId194"/>
    <p:sldId id="465" r:id="rId195"/>
    <p:sldId id="474" r:id="rId196"/>
    <p:sldId id="476" r:id="rId197"/>
    <p:sldId id="478" r:id="rId198"/>
    <p:sldId id="475" r:id="rId199"/>
    <p:sldId id="480" r:id="rId200"/>
    <p:sldId id="484" r:id="rId201"/>
    <p:sldId id="481" r:id="rId202"/>
    <p:sldId id="482" r:id="rId203"/>
    <p:sldId id="483" r:id="rId204"/>
    <p:sldId id="492" r:id="rId205"/>
    <p:sldId id="386" r:id="rId206"/>
    <p:sldId id="387" r:id="rId207"/>
    <p:sldId id="388" r:id="rId208"/>
    <p:sldId id="389" r:id="rId209"/>
    <p:sldId id="258" r:id="rId210"/>
    <p:sldId id="260" r:id="rId211"/>
    <p:sldId id="261" r:id="rId212"/>
    <p:sldId id="262" r:id="rId213"/>
    <p:sldId id="263" r:id="rId214"/>
    <p:sldId id="264" r:id="rId215"/>
    <p:sldId id="265" r:id="rId216"/>
    <p:sldId id="266" r:id="rId217"/>
    <p:sldId id="267" r:id="rId218"/>
    <p:sldId id="489" r:id="rId219"/>
    <p:sldId id="271" r:id="rId220"/>
    <p:sldId id="274" r:id="rId221"/>
    <p:sldId id="272" r:id="rId222"/>
    <p:sldId id="273" r:id="rId223"/>
    <p:sldId id="275" r:id="rId224"/>
    <p:sldId id="276" r:id="rId225"/>
    <p:sldId id="277" r:id="rId226"/>
    <p:sldId id="278" r:id="rId227"/>
    <p:sldId id="279" r:id="rId228"/>
    <p:sldId id="280" r:id="rId229"/>
    <p:sldId id="281" r:id="rId230"/>
    <p:sldId id="282" r:id="rId231"/>
    <p:sldId id="283" r:id="rId232"/>
    <p:sldId id="284" r:id="rId233"/>
    <p:sldId id="285" r:id="rId234"/>
    <p:sldId id="286" r:id="rId235"/>
    <p:sldId id="287" r:id="rId236"/>
    <p:sldId id="288" r:id="rId237"/>
    <p:sldId id="486" r:id="rId238"/>
    <p:sldId id="487" r:id="rId239"/>
    <p:sldId id="490" r:id="rId240"/>
    <p:sldId id="488" r:id="rId241"/>
    <p:sldId id="497" r:id="rId242"/>
    <p:sldId id="500" r:id="rId243"/>
    <p:sldId id="491" r:id="rId244"/>
    <p:sldId id="290" r:id="rId245"/>
    <p:sldId id="485" r:id="rId246"/>
    <p:sldId id="269" r:id="rId247"/>
    <p:sldId id="270" r:id="rId248"/>
    <p:sldId id="390" r:id="rId249"/>
    <p:sldId id="310" r:id="rId250"/>
    <p:sldId id="507" r:id="rId2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5ECE"/>
    <a:srgbClr val="E57BDB"/>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38" autoAdjust="0"/>
    <p:restoredTop sz="94628" autoAdjust="0"/>
  </p:normalViewPr>
  <p:slideViewPr>
    <p:cSldViewPr>
      <p:cViewPr>
        <p:scale>
          <a:sx n="66" d="100"/>
          <a:sy n="66" d="100"/>
        </p:scale>
        <p:origin x="-2347" y="-394"/>
      </p:cViewPr>
      <p:guideLst>
        <p:guide orient="horz" pos="2160"/>
        <p:guide pos="2880"/>
      </p:guideLst>
    </p:cSldViewPr>
  </p:slideViewPr>
  <p:outlineViewPr>
    <p:cViewPr>
      <p:scale>
        <a:sx n="33" d="100"/>
        <a:sy n="33" d="100"/>
      </p:scale>
      <p:origin x="0" y="35712"/>
    </p:cViewPr>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7A66D4-BCEB-4EA8-8340-5AB3B7C133F2}" type="datetimeFigureOut">
              <a:rPr lang="zh-TW" altLang="en-US" smtClean="0"/>
              <a:pPr/>
              <a:t>2019/2/13</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46D4AD-FA74-4D28-866A-AFA5BF5E3DCC}" type="datetimeFigureOut">
              <a:rPr lang="zh-TW" altLang="en-US" smtClean="0"/>
              <a:pPr/>
              <a:t>2019/2/13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76</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82</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83</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84</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85</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138</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230</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54</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t>2019/2/13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t>2019/2/13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t>2019/2/13</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t>2019/2/13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t>2019/2/13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t>2019/2/13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t>2019/2/13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t>2019/2/13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t>2019/2/13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t>2019/2/13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t>2019/2/13</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t>2019/2/13</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2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0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2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a:t>
            </a:r>
            <a:r>
              <a:rPr lang="zh-TW" altLang="en-US" dirty="0" smtClean="0"/>
              <a:t>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102</a:t>
            </a:fld>
            <a:endParaRPr lang="zh-TW"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103</a:t>
            </a:fld>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106</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107</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a:t>
            </a:r>
            <a:r>
              <a:rPr lang="zh-TW" altLang="en-US" dirty="0" smtClean="0"/>
              <a:t>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安主要標</a:t>
            </a:r>
            <a:r>
              <a:rPr lang="zh-TW" altLang="en-US" dirty="0" smtClean="0"/>
              <a:t>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r>
              <a:rPr lang="en-US" altLang="zh-TW" dirty="0" smtClean="0"/>
              <a:t>;</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endParaRPr lang="en-US" altLang="zh-TW" sz="2000" dirty="0" smtClean="0"/>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r>
              <a:rPr lang="en-US" altLang="zh-TW" sz="2000" dirty="0" smtClean="0"/>
              <a:t>;</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r>
              <a:rPr lang="en-US" altLang="zh-TW" sz="2000" dirty="0" smtClean="0"/>
              <a:t>;</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a:t>
            </a:r>
            <a:r>
              <a:rPr lang="zh-TW" altLang="en-US" sz="1100" b="1" dirty="0" smtClean="0"/>
              <a:t>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a:t>
            </a:r>
            <a:r>
              <a:rPr lang="zh-TW" altLang="en-US" dirty="0" smtClean="0"/>
              <a:t>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r>
              <a:rPr lang="en-US" altLang="zh-TW" dirty="0" smtClean="0"/>
              <a:t>(CISSP)</a:t>
            </a:r>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a:t>
            </a:r>
            <a:r>
              <a:rPr lang="zh-TW" altLang="en-US" sz="1100" dirty="0" smtClean="0"/>
              <a:t>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endParaRPr lang="en-US" altLang="zh-TW" sz="1400" dirty="0" smtClean="0"/>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a:p>
        </p:txBody>
      </p:sp>
      <p:pic>
        <p:nvPicPr>
          <p:cNvPr id="5" name="Picture 1"/>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137</a:t>
            </a:fld>
            <a:endParaRPr lang="zh-TW"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138</a:t>
            </a:fld>
            <a:endParaRPr lang="zh-TW"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資安教育 </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a:t>
            </a:r>
            <a:r>
              <a:rPr lang="zh-TW" altLang="en-US" dirty="0" smtClean="0"/>
              <a:t>應用</a:t>
            </a:r>
            <a:endParaRPr lang="en-US" altLang="zh-TW" dirty="0" smtClean="0"/>
          </a:p>
          <a:p>
            <a:pPr lvl="1"/>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a:p>
            <a:pPr lvl="1"/>
            <a:endParaRPr lang="en-US" altLang="zh-TW" dirty="0" smtClean="0"/>
          </a:p>
          <a:p>
            <a:pPr lvl="1"/>
            <a:endParaRPr lang="zh-TW" altLang="en-US" dirty="0"/>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142</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143</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144</a:t>
            </a:fld>
            <a:endParaRPr lang="zh-TW"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146</a:t>
            </a:fld>
            <a:endParaRPr lang="zh-TW" altLang="en-US"/>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149</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資安教育 </a:t>
            </a:r>
            <a:r>
              <a:rPr lang="en-US" altLang="zh-TW" dirty="0" smtClean="0"/>
              <a:t>-</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系統安全</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150</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151</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資安教育 </a:t>
            </a:r>
            <a:r>
              <a:rPr lang="en-US" altLang="zh-TW" dirty="0" smtClean="0"/>
              <a:t>-</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pPr>
              <a:buNone/>
            </a:pPr>
            <a:r>
              <a:rPr lang="zh-TW" altLang="en-US" dirty="0" smtClean="0"/>
              <a:t>進階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dirty="0" smtClean="0"/>
              <a:t>計算機組織</a:t>
            </a:r>
            <a:endParaRPr lang="en-US" altLang="zh-TW" dirty="0" smtClean="0"/>
          </a:p>
          <a:p>
            <a:r>
              <a:rPr lang="zh-TW" altLang="en-US" dirty="0" smtClean="0"/>
              <a:t>數位訊號處理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駭客用</a:t>
            </a:r>
            <a:r>
              <a:rPr lang="zh-TW" altLang="en-US" b="1" dirty="0" smtClean="0">
                <a:solidFill>
                  <a:srgbClr val="FF0000"/>
                </a:solidFill>
              </a:rPr>
              <a:t>未知漏洞</a:t>
            </a:r>
            <a:r>
              <a:rPr lang="zh-TW" altLang="en-US" dirty="0" smtClean="0"/>
              <a:t>攻擊性大過已知漏洞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dirty="0" err="1" smtClean="0"/>
              <a:t>Spectre</a:t>
            </a:r>
            <a:r>
              <a:rPr lang="en-US" altLang="zh-TW"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哈哈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a:t>
            </a:r>
            <a:r>
              <a:rPr lang="en-US" altLang="zh-TW" dirty="0" err="1" smtClean="0"/>
              <a:t>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endParaRPr lang="it-IT" altLang="zh-TW" dirty="0" smtClean="0"/>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a:t>
            </a:r>
            <a:r>
              <a:rPr lang="zh-TW" altLang="en-US" dirty="0" smtClean="0"/>
              <a:t>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a:t>
            </a:r>
            <a:r>
              <a:rPr lang="zh-TW" altLang="en-US" dirty="0" smtClean="0"/>
              <a:t>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smtClean="0"/>
              <a:t>[</a:t>
            </a:r>
            <a:r>
              <a:rPr lang="en-US" altLang="zh-TW" dirty="0" err="1" smtClean="0"/>
              <a:t>bx</a:t>
            </a:r>
            <a:r>
              <a:rPr lang="en-US" altLang="zh-TW" dirty="0" smtClean="0"/>
              <a:t>][</a:t>
            </a:r>
            <a:r>
              <a:rPr lang="en-US" altLang="zh-TW" dirty="0" err="1" smtClean="0"/>
              <a:t>si</a:t>
            </a:r>
            <a:r>
              <a:rPr lang="en-US" altLang="zh-TW" dirty="0" smtClean="0"/>
              <a:t>] </a:t>
            </a:r>
            <a:r>
              <a:rPr lang="en-US" altLang="zh-TW" dirty="0" smtClean="0"/>
              <a:t>dist, </a:t>
            </a:r>
            <a:r>
              <a:rPr lang="en-US" altLang="zh-TW" dirty="0" smtClean="0"/>
              <a:t>[</a:t>
            </a:r>
            <a:r>
              <a:rPr lang="en-US" altLang="zh-TW" dirty="0" err="1" smtClean="0"/>
              <a:t>bp</a:t>
            </a:r>
            <a:r>
              <a:rPr lang="en-US" altLang="zh-TW" dirty="0" smtClean="0"/>
              <a:t>][</a:t>
            </a:r>
            <a:r>
              <a:rPr lang="en-US" altLang="zh-TW" dirty="0" err="1" smtClean="0"/>
              <a:t>di</a:t>
            </a:r>
            <a:r>
              <a:rPr lang="en-US" altLang="zh-TW" dirty="0" smtClean="0"/>
              <a:t>] </a:t>
            </a:r>
            <a:r>
              <a:rPr lang="en-US" altLang="zh-TW" dirty="0" smtClean="0"/>
              <a:t>dist, </a:t>
            </a:r>
            <a:r>
              <a:rPr lang="en-US" altLang="zh-TW" dirty="0" smtClean="0"/>
              <a:t>[</a:t>
            </a:r>
            <a:r>
              <a:rPr lang="en-US" altLang="zh-TW" dirty="0" err="1" smtClean="0"/>
              <a:t>bp</a:t>
            </a:r>
            <a:r>
              <a:rPr lang="en-US" altLang="zh-TW" dirty="0" smtClean="0"/>
              <a:t>][</a:t>
            </a:r>
            <a:r>
              <a:rPr lang="en-US" altLang="zh-TW" dirty="0" err="1" smtClean="0"/>
              <a:t>si</a:t>
            </a:r>
            <a:r>
              <a:rPr lang="en-US" altLang="zh-TW" dirty="0" smtClean="0"/>
              <a:t>] dist</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a:t>
            </a:r>
            <a:r>
              <a:rPr lang="en-US" altLang="zh-TW" dirty="0" smtClean="0"/>
              <a:t>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a:t>
            </a:r>
            <a:r>
              <a:rPr lang="en-US" altLang="zh-TW" dirty="0" err="1" smtClean="0"/>
              <a:t>ov</a:t>
            </a:r>
            <a:r>
              <a:rPr lang="en-US" altLang="zh-TW" dirty="0" smtClean="0"/>
              <a:t> ax, </a:t>
            </a:r>
            <a:r>
              <a:rPr lang="en-US" altLang="zh-TW" dirty="0" err="1" smtClean="0"/>
              <a:t>s</a:t>
            </a:r>
            <a:r>
              <a:rPr lang="en-US" altLang="zh-TW" dirty="0" err="1" smtClean="0"/>
              <a:t>s</a:t>
            </a:r>
            <a:endParaRPr lang="en-US" altLang="zh-TW" dirty="0" smtClean="0"/>
          </a:p>
          <a:p>
            <a:pPr>
              <a:buNone/>
            </a:pPr>
            <a:r>
              <a:rPr lang="en-US" altLang="zh-TW" dirty="0" err="1" smtClean="0"/>
              <a:t>m</a:t>
            </a:r>
            <a:r>
              <a:rPr lang="en-US" altLang="zh-TW" dirty="0" err="1" smtClean="0"/>
              <a:t>ov</a:t>
            </a:r>
            <a:r>
              <a:rPr lang="en-US" altLang="zh-TW" dirty="0" smtClean="0"/>
              <a:t> </a:t>
            </a:r>
            <a:r>
              <a:rPr lang="en-US" altLang="zh-TW" dirty="0" err="1" smtClean="0"/>
              <a:t>ds</a:t>
            </a:r>
            <a:r>
              <a:rPr lang="en-US" altLang="zh-TW" dirty="0" smtClean="0"/>
              <a:t>, ax</a:t>
            </a:r>
            <a:endParaRPr lang="en-US" altLang="zh-TW" dirty="0" smtClean="0"/>
          </a:p>
          <a:p>
            <a:pPr>
              <a:buNone/>
            </a:pPr>
            <a:r>
              <a:rPr lang="en-US" altLang="zh-TW" dirty="0" smtClean="0"/>
              <a:t>p</a:t>
            </a:r>
            <a:r>
              <a:rPr lang="en-US" altLang="zh-TW" dirty="0" smtClean="0"/>
              <a:t>op </a:t>
            </a:r>
            <a:r>
              <a:rPr lang="en-US" altLang="zh-TW" dirty="0" err="1" smtClean="0"/>
              <a:t>ds</a:t>
            </a:r>
            <a:endParaRPr lang="en-US" altLang="zh-TW" dirty="0" smtClean="0"/>
          </a:p>
          <a:p>
            <a:pPr>
              <a:buNone/>
            </a:pPr>
            <a:r>
              <a:rPr lang="en-US" altLang="zh-TW" dirty="0" smtClean="0"/>
              <a:t>p</a:t>
            </a:r>
            <a:r>
              <a:rPr lang="en-US" altLang="zh-TW" dirty="0" smtClean="0"/>
              <a:t>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a:t>
            </a:r>
            <a:r>
              <a:rPr lang="en-US" altLang="zh-TW" dirty="0" err="1" smtClean="0"/>
              <a:t>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a:t>
            </a:r>
            <a:r>
              <a:rPr lang="zh-TW" altLang="en-US" dirty="0" smtClean="0"/>
              <a:t>是誰</a:t>
            </a:r>
            <a:r>
              <a:rPr lang="en-US" altLang="zh-TW" dirty="0" smtClean="0"/>
              <a:t>?</a:t>
            </a:r>
          </a:p>
          <a:p>
            <a:r>
              <a:rPr lang="zh-TW" altLang="en-US" dirty="0" smtClean="0"/>
              <a:t>額外話題</a:t>
            </a:r>
            <a:endParaRPr lang="en-US" altLang="zh-TW" dirty="0" smtClean="0"/>
          </a:p>
          <a:p>
            <a:pPr lvl="1"/>
            <a:r>
              <a:rPr lang="zh-TW" altLang="en-US" dirty="0" smtClean="0"/>
              <a:t>資</a:t>
            </a:r>
            <a:r>
              <a:rPr lang="zh-TW" altLang="en-US" dirty="0" smtClean="0"/>
              <a:t>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a:t>
            </a:r>
            <a:r>
              <a:rPr lang="zh-TW" altLang="en-US" dirty="0" smtClean="0"/>
              <a:t>的</a:t>
            </a:r>
            <a:r>
              <a:rPr lang="en-US" altLang="zh-TW" dirty="0" smtClean="0"/>
              <a:t>: </a:t>
            </a:r>
            <a:r>
              <a:rPr lang="zh-TW" altLang="en-US" dirty="0" smtClean="0"/>
              <a:t>駭客</a:t>
            </a:r>
            <a:endParaRPr lang="en-US" altLang="zh-TW" dirty="0" smtClean="0"/>
          </a:p>
          <a:p>
            <a:r>
              <a:rPr lang="zh-TW" altLang="en-US" dirty="0" smtClean="0"/>
              <a:t>課程</a:t>
            </a:r>
            <a:r>
              <a:rPr lang="zh-TW" altLang="en-US" dirty="0" smtClean="0"/>
              <a:t>架構</a:t>
            </a:r>
            <a:endParaRPr lang="en-US" altLang="zh-TW" dirty="0" smtClean="0"/>
          </a:p>
          <a:p>
            <a:r>
              <a:rPr lang="zh-TW" altLang="en-US" b="1" dirty="0" smtClean="0"/>
              <a:t>基礎概念與實作</a:t>
            </a:r>
            <a:r>
              <a:rPr lang="en-US" altLang="zh-TW" b="1" dirty="0" smtClean="0"/>
              <a:t>1-3</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209</a:t>
            </a:fld>
            <a:endParaRPr lang="zh-TW"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210</a:t>
            </a:fld>
            <a:endParaRPr lang="zh-TW" altLang="en-US"/>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214</a:t>
            </a:fld>
            <a:endParaRPr lang="zh-TW" alt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215</a:t>
            </a:fld>
            <a:endParaRPr lang="zh-TW" altLang="en-US"/>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216</a:t>
            </a:fld>
            <a:endParaRPr lang="zh-TW" alt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217</a:t>
            </a:fld>
            <a:endParaRPr lang="zh-TW" alt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218</a:t>
            </a:fld>
            <a:endParaRPr lang="zh-TW" alt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661248"/>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221</a:t>
            </a:fld>
            <a:endParaRPr lang="zh-TW" alt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
        <p:nvSpPr>
          <p:cNvPr id="8" name="投影片編號版面配置區 7"/>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225</a:t>
            </a:fld>
            <a:endParaRPr lang="zh-TW" alt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226</a:t>
            </a:fld>
            <a:endParaRPr lang="zh-TW" altLang="en-US"/>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227</a:t>
            </a:fld>
            <a:endParaRPr lang="zh-TW" alt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228</a:t>
            </a:fld>
            <a:endParaRPr lang="zh-TW" alt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229</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941168"/>
            <a:ext cx="2959887"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zh-TW" altLang="en-US" dirty="0">
                <a:solidFill>
                  <a:schemeClr val="bg1"/>
                </a:solidFill>
              </a:rPr>
              <a:t>這發生</a:t>
            </a:r>
            <a:r>
              <a:rPr lang="zh-TW" altLang="en-US" dirty="0" smtClean="0">
                <a:solidFill>
                  <a:schemeClr val="bg1"/>
                </a:solidFill>
              </a:rPr>
              <a:t>問題了</a:t>
            </a:r>
            <a:endParaRPr lang="zh-TW" altLang="en-US" dirty="0">
              <a:solidFill>
                <a:schemeClr val="bg1"/>
              </a:solidFill>
            </a:endParaRPr>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zh-TW" altLang="en-US" dirty="0" smtClean="0"/>
              <a:t>但這以</a:t>
            </a:r>
            <a:r>
              <a:rPr lang="en-US" altLang="zh-TW" dirty="0" smtClean="0"/>
              <a:t>open source</a:t>
            </a:r>
            <a:r>
              <a:rPr lang="zh-TW" altLang="en-US" dirty="0" smtClean="0"/>
              <a:t>且不</a:t>
            </a:r>
            <a:r>
              <a:rPr lang="en-US" altLang="zh-TW" dirty="0" smtClean="0"/>
              <a:t>MS$</a:t>
            </a:r>
            <a:r>
              <a:rPr lang="zh-TW" altLang="en-US" dirty="0" smtClean="0"/>
              <a:t>的為主</a:t>
            </a:r>
            <a:endParaRPr lang="en-US" altLang="zh-TW" dirty="0" smtClean="0"/>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230</a:t>
            </a:fld>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231</a:t>
            </a:fld>
            <a:endParaRPr lang="zh-TW" altLang="en-US"/>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233</a:t>
            </a:fld>
            <a:endParaRPr lang="zh-TW" alt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235</a:t>
            </a:fld>
            <a:endParaRPr lang="zh-TW" altLang="en-US"/>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pic>
        <p:nvPicPr>
          <p:cNvPr id="40963" name="Picture 3"/>
          <p:cNvPicPr>
            <a:picLocks noChangeAspect="1" noChangeArrowheads="1"/>
          </p:cNvPicPr>
          <p:nvPr/>
        </p:nvPicPr>
        <p:blipFill>
          <a:blip r:embed="rId2" cstate="print"/>
          <a:srcRect/>
          <a:stretch>
            <a:fillRect/>
          </a:stretch>
        </p:blipFill>
        <p:spPr bwMode="auto">
          <a:xfrm>
            <a:off x="0" y="4725144"/>
            <a:ext cx="9144000" cy="936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237</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683568" y="2132856"/>
            <a:ext cx="6962775" cy="4171950"/>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1331640" y="6453336"/>
            <a:ext cx="495300" cy="238125"/>
          </a:xfrm>
          <a:prstGeom prst="rect">
            <a:avLst/>
          </a:prstGeom>
          <a:noFill/>
          <a:ln w="9525">
            <a:noFill/>
            <a:miter lim="800000"/>
            <a:headEnd/>
            <a:tailEnd/>
          </a:ln>
        </p:spPr>
      </p:pic>
      <p:sp>
        <p:nvSpPr>
          <p:cNvPr id="7" name="文字方塊 6"/>
          <p:cNvSpPr txBox="1"/>
          <p:nvPr/>
        </p:nvSpPr>
        <p:spPr>
          <a:xfrm>
            <a:off x="683568" y="6381328"/>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238</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123728" y="4077072"/>
            <a:ext cx="4181475" cy="211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239</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1979712" y="3429000"/>
            <a:ext cx="4419600" cy="214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關於資</a:t>
            </a:r>
            <a:r>
              <a:rPr lang="zh-TW" altLang="en-US" dirty="0" smtClean="0"/>
              <a:t>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問題</a:t>
            </a:r>
            <a:endParaRPr lang="en-US" altLang="zh-TW" dirty="0" smtClean="0"/>
          </a:p>
          <a:p>
            <a:pPr lvl="1"/>
            <a:r>
              <a:rPr lang="zh-TW" altLang="en-US" dirty="0" smtClean="0"/>
              <a:t>資安存在非常多問題</a:t>
            </a:r>
            <a:endParaRPr lang="en-US" altLang="zh-TW" dirty="0" smtClean="0"/>
          </a:p>
          <a:p>
            <a:pPr lvl="1"/>
            <a:r>
              <a:rPr lang="zh-TW" altLang="en-US" dirty="0" smtClean="0"/>
              <a:t>知道的人不多</a:t>
            </a:r>
            <a:endParaRPr lang="en-US" altLang="zh-TW" dirty="0" smtClean="0"/>
          </a:p>
          <a:p>
            <a:pPr lvl="1"/>
            <a:r>
              <a:rPr lang="zh-TW" altLang="en-US" dirty="0" smtClean="0"/>
              <a:t>做的深的人不多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smtClean="0"/>
              <a:t> 程式設計</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240</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241</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242</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243</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endParaRPr lang="en-US" altLang="zh-TW" dirty="0" smtClean="0"/>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0" y="472514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52=0x32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optimal</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2262158" cy="369332"/>
          </a:xfrm>
          <a:prstGeom prst="rect">
            <a:avLst/>
          </a:prstGeom>
          <a:noFill/>
        </p:spPr>
        <p:txBody>
          <a:bodyPr wrap="none" rtlCol="0">
            <a:spAutoFit/>
          </a:bodyPr>
          <a:lstStyle/>
          <a:p>
            <a:r>
              <a:rPr lang="zh-TW" altLang="en-US" dirty="0" smtClean="0"/>
              <a:t>此為整數溢位的原因</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246</a:t>
            </a:fld>
            <a:endParaRPr lang="zh-TW" altLang="en-US"/>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輸出</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API – GUI</a:t>
            </a:r>
            <a:r>
              <a:rPr lang="zh-TW" altLang="en-US" dirty="0" smtClean="0"/>
              <a:t> </a:t>
            </a:r>
            <a:r>
              <a:rPr lang="en-US" altLang="zh-TW" dirty="0" smtClean="0"/>
              <a:t>Low Level</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其他</a:t>
            </a:r>
            <a:endParaRPr lang="zh-TW" altLang="en-US" dirty="0"/>
          </a:p>
        </p:txBody>
      </p:sp>
      <p:sp>
        <p:nvSpPr>
          <p:cNvPr id="3" name="內容版面配置區 2"/>
          <p:cNvSpPr>
            <a:spLocks noGrp="1"/>
          </p:cNvSpPr>
          <p:nvPr>
            <p:ph idx="1"/>
          </p:nvPr>
        </p:nvSpPr>
        <p:spPr>
          <a:xfrm>
            <a:off x="0" y="1484784"/>
            <a:ext cx="9144000" cy="5040560"/>
          </a:xfrm>
        </p:spPr>
        <p:txBody>
          <a:bodyPr/>
          <a:lstStyle/>
          <a:p>
            <a:r>
              <a:rPr lang="zh-TW" altLang="en-US" dirty="0" smtClean="0"/>
              <a:t>投影片已放在</a:t>
            </a:r>
            <a:r>
              <a:rPr lang="en-US" altLang="zh-TW" dirty="0" err="1" smtClean="0"/>
              <a:t>Github</a:t>
            </a:r>
            <a:endParaRPr lang="en-US" altLang="zh-TW" dirty="0" smtClean="0"/>
          </a:p>
          <a:p>
            <a:r>
              <a:rPr lang="zh-TW" altLang="en-US" dirty="0" smtClean="0"/>
              <a:t>熱誠 </a:t>
            </a:r>
            <a:r>
              <a:rPr lang="en-US" altLang="zh-TW" dirty="0" smtClean="0"/>
              <a:t>– </a:t>
            </a:r>
            <a:r>
              <a:rPr lang="zh-TW" altLang="en-US" dirty="0" smtClean="0"/>
              <a:t>人少</a:t>
            </a:r>
            <a:endParaRPr lang="en-US" altLang="zh-TW" dirty="0" smtClean="0"/>
          </a:p>
          <a:p>
            <a:r>
              <a:rPr lang="zh-TW" altLang="en-US" dirty="0" smtClean="0"/>
              <a:t>需要</a:t>
            </a:r>
            <a:r>
              <a:rPr lang="en-US" altLang="zh-TW" dirty="0" smtClean="0"/>
              <a:t>Lab</a:t>
            </a:r>
          </a:p>
          <a:p>
            <a:r>
              <a:rPr lang="en-US" altLang="zh-TW" dirty="0" smtClean="0"/>
              <a:t>Modeling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sp>
        <p:nvSpPr>
          <p:cNvPr id="6" name="文字方塊 5"/>
          <p:cNvSpPr txBox="1"/>
          <p:nvPr/>
        </p:nvSpPr>
        <p:spPr>
          <a:xfrm>
            <a:off x="395536" y="6488668"/>
            <a:ext cx="7639079" cy="369332"/>
          </a:xfrm>
          <a:prstGeom prst="rect">
            <a:avLst/>
          </a:prstGeom>
          <a:noFill/>
        </p:spPr>
        <p:txBody>
          <a:bodyPr wrap="none" rtlCol="0">
            <a:spAutoFit/>
          </a:bodyPr>
          <a:lstStyle/>
          <a:p>
            <a:r>
              <a:rPr lang="en-US" altLang="zh-TW" dirty="0" err="1" smtClean="0"/>
              <a:t>git</a:t>
            </a:r>
            <a:r>
              <a:rPr lang="en-US" altLang="zh-TW" dirty="0" smtClean="0"/>
              <a:t> repository: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Unit-E </a:t>
            </a:r>
            <a:r>
              <a:rPr lang="zh-TW" altLang="en-US" dirty="0" smtClean="0"/>
              <a:t>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逢甲資訊工程所</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a:t>
            </a:r>
            <a:r>
              <a:rPr lang="zh-TW" altLang="en-US" dirty="0" smtClean="0"/>
              <a:t>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a:t>
            </a:r>
            <a:r>
              <a:rPr lang="zh-TW" altLang="en-US" dirty="0" smtClean="0"/>
              <a:t>案</a:t>
            </a:r>
            <a:endParaRPr lang="en-US" altLang="zh-TW" dirty="0" smtClean="0"/>
          </a:p>
          <a:p>
            <a:pPr lvl="1"/>
            <a:r>
              <a:rPr lang="zh-TW" altLang="en-US" dirty="0" smtClean="0"/>
              <a:t>路由</a:t>
            </a:r>
            <a:r>
              <a:rPr lang="zh-TW" altLang="en-US" dirty="0" smtClean="0"/>
              <a:t>器</a:t>
            </a:r>
            <a:r>
              <a:rPr lang="en-US" altLang="zh-TW" dirty="0" smtClean="0"/>
              <a:t>0day</a:t>
            </a:r>
            <a:r>
              <a:rPr lang="zh-TW" altLang="en-US" dirty="0" smtClean="0"/>
              <a:t>挖掘</a:t>
            </a:r>
            <a:endParaRPr lang="en-US" altLang="zh-TW" dirty="0" smtClean="0"/>
          </a:p>
          <a:p>
            <a:pPr lvl="1"/>
            <a:r>
              <a:rPr lang="zh-TW" altLang="en-US" dirty="0" smtClean="0"/>
              <a:t>立法院滲透</a:t>
            </a:r>
            <a:r>
              <a:rPr lang="zh-TW" altLang="en-US" dirty="0" smtClean="0"/>
              <a:t>測試</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a:t>
            </a:r>
            <a:r>
              <a:rPr lang="zh-TW" altLang="en-US" dirty="0" smtClean="0"/>
              <a:t>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79</a:t>
            </a:fld>
            <a:endParaRPr lang="zh-TW"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a:t>
            </a:r>
            <a:r>
              <a:rPr lang="zh-TW" altLang="en-US" dirty="0" smtClean="0"/>
              <a:t>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模組">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23700</TotalTime>
  <Words>12351</Words>
  <Application>Microsoft Office PowerPoint</Application>
  <PresentationFormat>如螢幕大小 (4:3)</PresentationFormat>
  <Paragraphs>3584</Paragraphs>
  <Slides>250</Slides>
  <Notes>24</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250</vt:i4>
      </vt:variant>
    </vt:vector>
  </HeadingPairs>
  <TitlesOfParts>
    <vt:vector size="253" baseType="lpstr">
      <vt:lpstr>模組</vt:lpstr>
      <vt:lpstr>工作表</vt:lpstr>
      <vt:lpstr>Equation</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資安教育 – 正規 (cont.)</vt:lpstr>
      <vt:lpstr>資安教育 -學校</vt:lpstr>
      <vt:lpstr>資安教育 -學校</vt:lpstr>
      <vt:lpstr>國際駭客還是駭的進來</vt:lpstr>
      <vt:lpstr>實例</vt:lpstr>
      <vt:lpstr>實例</vt:lpstr>
      <vt:lpstr>實例</vt:lpstr>
      <vt:lpstr>實例</vt:lpstr>
      <vt:lpstr>實例</vt:lpstr>
      <vt:lpstr>實例</vt:lpstr>
      <vt:lpstr>關於資安</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C語言程式設計-第二支程式</vt:lpstr>
      <vt:lpstr>C語言程式設計-資料型態</vt:lpstr>
      <vt:lpstr>C語言程式設計-輸出/輸入</vt:lpstr>
      <vt:lpstr>C語言程式設計-迴圈</vt:lpstr>
      <vt:lpstr>Windows API – GUI Low Level</vt:lpstr>
      <vt:lpstr>其他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187</cp:revision>
  <dcterms:created xsi:type="dcterms:W3CDTF">2019-01-05T14:03:25Z</dcterms:created>
  <dcterms:modified xsi:type="dcterms:W3CDTF">2019-02-13T04:37:22Z</dcterms:modified>
</cp:coreProperties>
</file>